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Nunito"/>
      <p:bold r:id="rId33"/>
      <p:boldItalic r:id="rId34"/>
    </p:embeddedFont>
    <p:embeddedFont>
      <p:font typeface="Fira Sans"/>
      <p:regular r:id="rId35"/>
      <p:bold r:id="rId36"/>
      <p:italic r:id="rId37"/>
      <p:boldItalic r:id="rId38"/>
    </p:embeddedFont>
    <p:embeddedFont>
      <p:font typeface="Fira Sans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Light-bold.fntdata"/><Relationship Id="rId20" Type="http://schemas.openxmlformats.org/officeDocument/2006/relationships/slide" Target="slides/slide14.xml"/><Relationship Id="rId42" Type="http://schemas.openxmlformats.org/officeDocument/2006/relationships/font" Target="fonts/FiraSansLight-boldItalic.fntdata"/><Relationship Id="rId41" Type="http://schemas.openxmlformats.org/officeDocument/2006/relationships/font" Target="fonts/FiraSansLight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Nunito-bold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FiraSans-regular.fntdata"/><Relationship Id="rId12" Type="http://schemas.openxmlformats.org/officeDocument/2006/relationships/slide" Target="slides/slide6.xml"/><Relationship Id="rId34" Type="http://schemas.openxmlformats.org/officeDocument/2006/relationships/font" Target="fonts/Nunito-boldItalic.fntdata"/><Relationship Id="rId15" Type="http://schemas.openxmlformats.org/officeDocument/2006/relationships/slide" Target="slides/slide9.xml"/><Relationship Id="rId37" Type="http://schemas.openxmlformats.org/officeDocument/2006/relationships/font" Target="fonts/FiraSans-italic.fntdata"/><Relationship Id="rId14" Type="http://schemas.openxmlformats.org/officeDocument/2006/relationships/slide" Target="slides/slide8.xml"/><Relationship Id="rId36" Type="http://schemas.openxmlformats.org/officeDocument/2006/relationships/font" Target="fonts/FiraSans-bold.fntdata"/><Relationship Id="rId17" Type="http://schemas.openxmlformats.org/officeDocument/2006/relationships/slide" Target="slides/slide11.xml"/><Relationship Id="rId39" Type="http://schemas.openxmlformats.org/officeDocument/2006/relationships/font" Target="fonts/FiraSansLight-regular.fntdata"/><Relationship Id="rId16" Type="http://schemas.openxmlformats.org/officeDocument/2006/relationships/slide" Target="slides/slide10.xml"/><Relationship Id="rId38" Type="http://schemas.openxmlformats.org/officeDocument/2006/relationships/font" Target="fonts/FiraSans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0.png>
</file>

<file path=ppt/media/image22.png>
</file>

<file path=ppt/media/image23.png>
</file>

<file path=ppt/media/image24.png>
</file>

<file path=ppt/media/image25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f9622b31b_4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 April 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Ahmad: 12-13, 15-21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Neeti: 1-7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Sara: 14, 22-26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Sohan: 8-11</a:t>
            </a:r>
            <a:endParaRPr/>
          </a:p>
        </p:txBody>
      </p:sp>
      <p:sp>
        <p:nvSpPr>
          <p:cNvPr id="127" name="Google Shape;127;g1ef9622b31b_4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1a540fb26b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31a540fb26b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22da2578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3522da25786_0_1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22da2578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3522da25786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22da2578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3522da25786_0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6c4bd9bb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356c4bd9bb5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4df2e623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34df2e6230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4df2e6230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4df2e62307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22da25786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3522da25786_0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22da25786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3522da25786_0_1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22da2578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3522da25786_0_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10eb1438e8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310eb1438e8_2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22da25786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3522da25786_0_1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56c4bd9bb5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356c4bd9bb5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522da25786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3522da25786_0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22da25786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3522da25786_0_1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22da2578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3522da25786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522da2578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3522da25786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ef9622b31b_4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1ef9622b31b_4_38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0eb1438e8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Add more elevator pitch details here</a:t>
            </a:r>
            <a:endParaRPr/>
          </a:p>
        </p:txBody>
      </p:sp>
      <p:sp>
        <p:nvSpPr>
          <p:cNvPr id="151" name="Google Shape;151;g310eb1438e8_2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498549eb2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3498549eb26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98549eb2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3498549eb26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22da2578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522da25786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e3e073a8b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e3e073a8b0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22da2578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3522da25786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22da2578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3522da25786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hyperlink" Target="http://drive.google.com/file/d/1xDssALmd9zhNw_AeVA0Z5rdRWKq0iAnT/view" TargetMode="External"/><Relationship Id="rId5" Type="http://schemas.openxmlformats.org/officeDocument/2006/relationships/image" Target="../media/image17.jpg"/><Relationship Id="rId6" Type="http://schemas.openxmlformats.org/officeDocument/2006/relationships/hyperlink" Target="http://drive.google.com/file/d/16I1ja7E4zQpD9SGaV7V0Kmv6wjB3lyA3/view" TargetMode="External"/><Relationship Id="rId7" Type="http://schemas.openxmlformats.org/officeDocument/2006/relationships/image" Target="../media/image1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18.png"/><Relationship Id="rId7" Type="http://schemas.openxmlformats.org/officeDocument/2006/relationships/image" Target="../media/image24.png"/><Relationship Id="rId8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 rot="1420942">
            <a:off x="-1136714" y="-1123577"/>
            <a:ext cx="2273427" cy="4114800"/>
          </a:xfrm>
          <a:custGeom>
            <a:rect b="b" l="l" r="r" t="t"/>
            <a:pathLst>
              <a:path extrusionOk="0" h="8229600" w="4546854">
                <a:moveTo>
                  <a:pt x="0" y="0"/>
                </a:moveTo>
                <a:lnTo>
                  <a:pt x="4546854" y="0"/>
                </a:lnTo>
                <a:lnTo>
                  <a:pt x="454685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25"/>
          <p:cNvSpPr/>
          <p:nvPr/>
        </p:nvSpPr>
        <p:spPr>
          <a:xfrm rot="-6822524">
            <a:off x="7099441" y="2965270"/>
            <a:ext cx="2273427" cy="4114800"/>
          </a:xfrm>
          <a:custGeom>
            <a:rect b="b" l="l" r="r" t="t"/>
            <a:pathLst>
              <a:path extrusionOk="0" h="8229600" w="4546854">
                <a:moveTo>
                  <a:pt x="0" y="0"/>
                </a:moveTo>
                <a:lnTo>
                  <a:pt x="4546854" y="0"/>
                </a:lnTo>
                <a:lnTo>
                  <a:pt x="454685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5"/>
          <p:cNvSpPr/>
          <p:nvPr/>
        </p:nvSpPr>
        <p:spPr>
          <a:xfrm>
            <a:off x="-70890" y="2916951"/>
            <a:ext cx="2851875" cy="2855444"/>
          </a:xfrm>
          <a:custGeom>
            <a:rect b="b" l="l" r="r" t="t"/>
            <a:pathLst>
              <a:path extrusionOk="0" h="5710887" w="5703749">
                <a:moveTo>
                  <a:pt x="0" y="0"/>
                </a:moveTo>
                <a:lnTo>
                  <a:pt x="5703749" y="0"/>
                </a:lnTo>
                <a:lnTo>
                  <a:pt x="5703749" y="5710887"/>
                </a:lnTo>
                <a:lnTo>
                  <a:pt x="0" y="57108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25"/>
          <p:cNvSpPr/>
          <p:nvPr/>
        </p:nvSpPr>
        <p:spPr>
          <a:xfrm>
            <a:off x="4936489" y="-1854253"/>
            <a:ext cx="6246376" cy="4114800"/>
          </a:xfrm>
          <a:custGeom>
            <a:rect b="b" l="l" r="r" t="t"/>
            <a:pathLst>
              <a:path extrusionOk="0" h="8229600" w="12492751">
                <a:moveTo>
                  <a:pt x="0" y="0"/>
                </a:moveTo>
                <a:lnTo>
                  <a:pt x="12492752" y="0"/>
                </a:lnTo>
                <a:lnTo>
                  <a:pt x="124927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25"/>
          <p:cNvSpPr/>
          <p:nvPr/>
        </p:nvSpPr>
        <p:spPr>
          <a:xfrm rot="-6041414">
            <a:off x="7025363" y="2534114"/>
            <a:ext cx="1602604" cy="1602604"/>
          </a:xfrm>
          <a:custGeom>
            <a:rect b="b" l="l" r="r" t="t"/>
            <a:pathLst>
              <a:path extrusionOk="0" h="3213856" w="3213856">
                <a:moveTo>
                  <a:pt x="0" y="0"/>
                </a:moveTo>
                <a:lnTo>
                  <a:pt x="3213857" y="0"/>
                </a:lnTo>
                <a:lnTo>
                  <a:pt x="3213857" y="3213856"/>
                </a:lnTo>
                <a:lnTo>
                  <a:pt x="0" y="32138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p25"/>
          <p:cNvSpPr/>
          <p:nvPr/>
        </p:nvSpPr>
        <p:spPr>
          <a:xfrm>
            <a:off x="4163788" y="262464"/>
            <a:ext cx="744495" cy="744495"/>
          </a:xfrm>
          <a:custGeom>
            <a:rect b="b" l="l" r="r" t="t"/>
            <a:pathLst>
              <a:path extrusionOk="0" h="1488989" w="1488989">
                <a:moveTo>
                  <a:pt x="0" y="0"/>
                </a:moveTo>
                <a:lnTo>
                  <a:pt x="1488989" y="0"/>
                </a:lnTo>
                <a:lnTo>
                  <a:pt x="1488989" y="1488990"/>
                </a:lnTo>
                <a:lnTo>
                  <a:pt x="0" y="1488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35" name="Google Shape;135;p25"/>
          <p:cNvGrpSpPr/>
          <p:nvPr/>
        </p:nvGrpSpPr>
        <p:grpSpPr>
          <a:xfrm>
            <a:off x="1799875" y="1232612"/>
            <a:ext cx="5472338" cy="3851723"/>
            <a:chOff x="-67" y="12141"/>
            <a:chExt cx="14592900" cy="10120135"/>
          </a:xfrm>
        </p:grpSpPr>
        <p:sp>
          <p:nvSpPr>
            <p:cNvPr id="136" name="Google Shape;136;p25"/>
            <p:cNvSpPr txBox="1"/>
            <p:nvPr/>
          </p:nvSpPr>
          <p:spPr>
            <a:xfrm>
              <a:off x="-67" y="12141"/>
              <a:ext cx="14592900" cy="609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Senior Design Project:</a:t>
              </a:r>
              <a:endParaRPr sz="3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Cognitive Assistance with LiDAR</a:t>
              </a:r>
              <a:endParaRPr sz="3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Localization (C-ALL)</a:t>
              </a:r>
              <a:endParaRPr sz="3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lt1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Project Release</a:t>
              </a:r>
              <a:endParaRPr sz="3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137" name="Google Shape;137;p25"/>
            <p:cNvSpPr txBox="1"/>
            <p:nvPr/>
          </p:nvSpPr>
          <p:spPr>
            <a:xfrm>
              <a:off x="1782400" y="7632975"/>
              <a:ext cx="11124900" cy="249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Ahmad Shah, </a:t>
              </a:r>
              <a:r>
                <a:rPr b="1" lang="en" sz="16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Neeti Mistry, Sara Gaber </a:t>
              </a:r>
              <a:r>
                <a:rPr b="1" lang="en" sz="16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&amp; Sohan Chatterjee</a:t>
              </a:r>
              <a:endParaRPr b="1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 indent="0" lvl="0" marL="0" marR="0" rtl="0" algn="ctr">
                <a:lnSpc>
                  <a:spcPct val="13999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138" name="Google Shape;138;p25"/>
          <p:cNvSpPr/>
          <p:nvPr/>
        </p:nvSpPr>
        <p:spPr>
          <a:xfrm flipH="1" rot="3211846">
            <a:off x="911202" y="1340334"/>
            <a:ext cx="461041" cy="734993"/>
          </a:xfrm>
          <a:custGeom>
            <a:rect b="b" l="l" r="r" t="t"/>
            <a:pathLst>
              <a:path extrusionOk="0" h="1468482" w="921139">
                <a:moveTo>
                  <a:pt x="921138" y="0"/>
                </a:moveTo>
                <a:lnTo>
                  <a:pt x="0" y="0"/>
                </a:lnTo>
                <a:lnTo>
                  <a:pt x="0" y="1468482"/>
                </a:lnTo>
                <a:lnTo>
                  <a:pt x="921138" y="1468482"/>
                </a:lnTo>
                <a:lnTo>
                  <a:pt x="921138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6" name="Google Shape;216;p34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7" name="Google Shape;217;p34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8" name="Google Shape;218;p34"/>
          <p:cNvSpPr txBox="1"/>
          <p:nvPr/>
        </p:nvSpPr>
        <p:spPr>
          <a:xfrm>
            <a:off x="1242150" y="2893913"/>
            <a:ext cx="6659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Live Demo Outline</a:t>
            </a:r>
            <a:endParaRPr sz="4500"/>
          </a:p>
        </p:txBody>
      </p:sp>
      <p:sp>
        <p:nvSpPr>
          <p:cNvPr id="219" name="Google Shape;219;p34"/>
          <p:cNvSpPr txBox="1"/>
          <p:nvPr/>
        </p:nvSpPr>
        <p:spPr>
          <a:xfrm>
            <a:off x="1884750" y="3985150"/>
            <a:ext cx="5374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Demo Structure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5" name="Google Shape;225;p35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6" name="Google Shape;226;p35"/>
          <p:cNvSpPr txBox="1"/>
          <p:nvPr/>
        </p:nvSpPr>
        <p:spPr>
          <a:xfrm>
            <a:off x="421800" y="1337775"/>
            <a:ext cx="8300400" cy="3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Char char="●"/>
            </a:pPr>
            <a:r>
              <a:rPr b="1"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Overview of Demo Structure</a:t>
            </a:r>
            <a:endParaRPr b="1"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19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Char char="○"/>
            </a:pP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App Launch and Navigation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19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Char char="○"/>
            </a:pP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Navigation Setup and </a:t>
            </a:r>
            <a:r>
              <a:rPr lang="en" sz="21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Hardware Pairing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19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Char char="○"/>
            </a:pP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Obstacle Detection in Action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19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Nunito"/>
              <a:buChar char="○"/>
            </a:pP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Day and Night Usage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19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Nunito"/>
              <a:buChar char="○"/>
            </a:pP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Emergency Feature Preview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7" name="Google Shape;227;p35"/>
          <p:cNvSpPr txBox="1"/>
          <p:nvPr/>
        </p:nvSpPr>
        <p:spPr>
          <a:xfrm>
            <a:off x="1269750" y="354524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Live Demo Outline</a:t>
            </a:r>
            <a:endParaRPr sz="4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6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36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36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36"/>
          <p:cNvSpPr txBox="1"/>
          <p:nvPr/>
        </p:nvSpPr>
        <p:spPr>
          <a:xfrm>
            <a:off x="1242150" y="2859263"/>
            <a:ext cx="6659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Demo – App Launch and Navigation</a:t>
            </a:r>
            <a:endParaRPr sz="3800"/>
          </a:p>
        </p:txBody>
      </p:sp>
      <p:sp>
        <p:nvSpPr>
          <p:cNvPr id="237" name="Google Shape;237;p36"/>
          <p:cNvSpPr txBox="1"/>
          <p:nvPr/>
        </p:nvSpPr>
        <p:spPr>
          <a:xfrm>
            <a:off x="1884750" y="4204275"/>
            <a:ext cx="5374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Launching the App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/>
          <p:nvPr/>
        </p:nvSpPr>
        <p:spPr>
          <a:xfrm>
            <a:off x="-4471635" y="-31446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3" name="Google Shape;243;p37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4" name="Google Shape;244;p37"/>
          <p:cNvSpPr txBox="1"/>
          <p:nvPr/>
        </p:nvSpPr>
        <p:spPr>
          <a:xfrm>
            <a:off x="421800" y="1337775"/>
            <a:ext cx="8300400" cy="3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●"/>
            </a:pPr>
            <a:r>
              <a:rPr b="1"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Purpose:</a:t>
            </a: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Demonstrate starting the app and accessing key navigation features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Launch the C-ALL app on iPhone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Home Screen: Clean, accessible UI with large buttons and voice-over support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■"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UI accessibility options (e.g., voice settings, large fonts)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Show user location and environment map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Option to start navigation or pair device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5" name="Google Shape;245;p37"/>
          <p:cNvSpPr txBox="1"/>
          <p:nvPr/>
        </p:nvSpPr>
        <p:spPr>
          <a:xfrm>
            <a:off x="1269750" y="354524"/>
            <a:ext cx="660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App Launch and Navigation</a:t>
            </a:r>
            <a:endParaRPr sz="40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/>
          <p:nvPr/>
        </p:nvSpPr>
        <p:spPr>
          <a:xfrm>
            <a:off x="-4471635" y="-31446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1" name="Google Shape;251;p38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2" name="Google Shape;252;p38"/>
          <p:cNvSpPr txBox="1"/>
          <p:nvPr/>
        </p:nvSpPr>
        <p:spPr>
          <a:xfrm>
            <a:off x="1269750" y="354524"/>
            <a:ext cx="660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UI Prototype</a:t>
            </a:r>
            <a:endParaRPr sz="40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253" name="Google Shape;25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39960"/>
            <a:ext cx="8839204" cy="369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9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0" name="Google Shape;260;p39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1" name="Google Shape;261;p39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2" name="Google Shape;262;p39"/>
          <p:cNvSpPr txBox="1"/>
          <p:nvPr/>
        </p:nvSpPr>
        <p:spPr>
          <a:xfrm>
            <a:off x="1242150" y="2859263"/>
            <a:ext cx="6659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Demo – </a:t>
            </a:r>
            <a:r>
              <a:rPr lang="en" sz="38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Navigation Setup and Hardware Pairing</a:t>
            </a:r>
            <a:endParaRPr sz="38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263" name="Google Shape;263;p39"/>
          <p:cNvSpPr txBox="1"/>
          <p:nvPr/>
        </p:nvSpPr>
        <p:spPr>
          <a:xfrm>
            <a:off x="1884750" y="4204275"/>
            <a:ext cx="5374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Setup Process and Pairing with Bluetooth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0"/>
          <p:cNvSpPr/>
          <p:nvPr/>
        </p:nvSpPr>
        <p:spPr>
          <a:xfrm>
            <a:off x="-4552360" y="-320231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9" name="Google Shape;269;p40"/>
          <p:cNvSpPr/>
          <p:nvPr/>
        </p:nvSpPr>
        <p:spPr>
          <a:xfrm>
            <a:off x="4572000" y="-364657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0" name="Google Shape;270;p40"/>
          <p:cNvSpPr txBox="1"/>
          <p:nvPr/>
        </p:nvSpPr>
        <p:spPr>
          <a:xfrm>
            <a:off x="421800" y="1202525"/>
            <a:ext cx="8300400" cy="36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Char char="●"/>
            </a:pPr>
            <a:r>
              <a:rPr b="1"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Purpose:</a:t>
            </a: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Highlight how easy it is to connect and begin using the system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19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Char char="○"/>
            </a:pP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Bluetooth pairs with both gloves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19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Char char="○"/>
            </a:pP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Real-time sync with app for left/right haptic feedback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19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Char char="○"/>
            </a:pP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Showcase glove interaction (vibration when direction changes)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19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Char char="○"/>
            </a:pPr>
            <a:r>
              <a:rPr lang="en" sz="2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Walkthrough of user setting destination via voice or touch</a:t>
            </a:r>
            <a:endParaRPr sz="2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1" name="Google Shape;271;p40"/>
          <p:cNvSpPr txBox="1"/>
          <p:nvPr/>
        </p:nvSpPr>
        <p:spPr>
          <a:xfrm>
            <a:off x="1269750" y="354524"/>
            <a:ext cx="6604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Navigation Setup and Hardware Pairing</a:t>
            </a:r>
            <a:endParaRPr sz="29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41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8" name="Google Shape;278;p41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9" name="Google Shape;279;p41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0" name="Google Shape;280;p41"/>
          <p:cNvSpPr txBox="1"/>
          <p:nvPr/>
        </p:nvSpPr>
        <p:spPr>
          <a:xfrm>
            <a:off x="1242150" y="2801613"/>
            <a:ext cx="6659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Demo – Obstacle Detection in Action</a:t>
            </a:r>
            <a:endParaRPr sz="38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281" name="Google Shape;281;p41"/>
          <p:cNvSpPr txBox="1"/>
          <p:nvPr/>
        </p:nvSpPr>
        <p:spPr>
          <a:xfrm>
            <a:off x="1884750" y="4204275"/>
            <a:ext cx="5374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Obstacle Detection and Navigation Process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7" name="Google Shape;287;p42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8" name="Google Shape;288;p42"/>
          <p:cNvSpPr txBox="1"/>
          <p:nvPr/>
        </p:nvSpPr>
        <p:spPr>
          <a:xfrm>
            <a:off x="421800" y="1452575"/>
            <a:ext cx="8300400" cy="3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Nunito"/>
              <a:buChar char="●"/>
            </a:pPr>
            <a:r>
              <a:rPr b="1" lang="en" sz="19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Purpose:</a:t>
            </a:r>
            <a:r>
              <a:rPr lang="en" sz="19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Show the core feature, LiDAR-powered obstacle detection</a:t>
            </a:r>
            <a:endParaRPr sz="19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Nunito"/>
              <a:buChar char="○"/>
            </a:pPr>
            <a:r>
              <a:rPr lang="en" sz="19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Simulate approaching static and dynamic obstacles (e.g., chair, moving person)</a:t>
            </a:r>
            <a:endParaRPr sz="19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Nunito"/>
              <a:buChar char="○"/>
            </a:pPr>
            <a:r>
              <a:rPr lang="en" sz="19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Show how gloves work based on obstacle proximity (intensity/direction)</a:t>
            </a:r>
            <a:endParaRPr sz="19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Nunito"/>
              <a:buChar char="○"/>
            </a:pPr>
            <a:r>
              <a:rPr lang="en" sz="19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Overlay map updates as user reroutes or avoids collisions</a:t>
            </a:r>
            <a:endParaRPr sz="19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Nunito"/>
              <a:buChar char="○"/>
            </a:pPr>
            <a:r>
              <a:rPr lang="en" sz="19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LiDAR recognizes elevation and surface changes (e.g., curb)</a:t>
            </a:r>
            <a:endParaRPr sz="19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9" name="Google Shape;289;p42"/>
          <p:cNvSpPr txBox="1"/>
          <p:nvPr/>
        </p:nvSpPr>
        <p:spPr>
          <a:xfrm>
            <a:off x="1269750" y="442324"/>
            <a:ext cx="6604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Obstacle Detection in Action</a:t>
            </a:r>
            <a:endParaRPr sz="35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3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6" name="Google Shape;296;p43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7" name="Google Shape;297;p43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8" name="Google Shape;298;p43"/>
          <p:cNvSpPr txBox="1"/>
          <p:nvPr/>
        </p:nvSpPr>
        <p:spPr>
          <a:xfrm>
            <a:off x="1242150" y="2801625"/>
            <a:ext cx="6659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Demo – Day and Night Usage</a:t>
            </a:r>
            <a:endParaRPr sz="4200"/>
          </a:p>
        </p:txBody>
      </p:sp>
      <p:sp>
        <p:nvSpPr>
          <p:cNvPr id="299" name="Google Shape;299;p43"/>
          <p:cNvSpPr txBox="1"/>
          <p:nvPr/>
        </p:nvSpPr>
        <p:spPr>
          <a:xfrm>
            <a:off x="1884750" y="4287425"/>
            <a:ext cx="5374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Can Be Used in Night Conditions As Well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5" name="Google Shape;145;p26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6" name="Google Shape;146;p26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26"/>
          <p:cNvSpPr txBox="1"/>
          <p:nvPr/>
        </p:nvSpPr>
        <p:spPr>
          <a:xfrm>
            <a:off x="1242150" y="2882463"/>
            <a:ext cx="6659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Overview</a:t>
            </a:r>
            <a:endParaRPr sz="5500"/>
          </a:p>
        </p:txBody>
      </p:sp>
      <p:sp>
        <p:nvSpPr>
          <p:cNvPr id="148" name="Google Shape;148;p26"/>
          <p:cNvSpPr txBox="1"/>
          <p:nvPr/>
        </p:nvSpPr>
        <p:spPr>
          <a:xfrm>
            <a:off x="2040000" y="3935513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Brief Overview and Summary of Project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5" name="Google Shape;305;p44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6" name="Google Shape;306;p44"/>
          <p:cNvSpPr txBox="1"/>
          <p:nvPr/>
        </p:nvSpPr>
        <p:spPr>
          <a:xfrm>
            <a:off x="421800" y="1416850"/>
            <a:ext cx="8300400" cy="3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●"/>
            </a:pPr>
            <a:r>
              <a:rPr b="1" lang="en" sz="2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Purpose: </a:t>
            </a:r>
            <a:r>
              <a:rPr lang="en" sz="2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Prove the system works in all lighting conditions</a:t>
            </a:r>
            <a:endParaRPr sz="2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○"/>
            </a:pPr>
            <a:r>
              <a:rPr lang="en" sz="2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Day Mode: Show detection and navigation outdoors</a:t>
            </a:r>
            <a:endParaRPr sz="2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○"/>
            </a:pPr>
            <a:r>
              <a:rPr lang="en" sz="2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Switch to low light or dark environment</a:t>
            </a:r>
            <a:endParaRPr sz="2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○"/>
            </a:pPr>
            <a:r>
              <a:rPr lang="en" sz="2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Show how LiDAR continues to detect objects accurately</a:t>
            </a:r>
            <a:endParaRPr sz="2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unito"/>
              <a:buChar char="○"/>
            </a:pPr>
            <a:r>
              <a:rPr lang="en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Emphasize LiDAR independence from visible light</a:t>
            </a:r>
            <a:endParaRPr sz="2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7" name="Google Shape;307;p44"/>
          <p:cNvSpPr txBox="1"/>
          <p:nvPr/>
        </p:nvSpPr>
        <p:spPr>
          <a:xfrm>
            <a:off x="1269750" y="462224"/>
            <a:ext cx="660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Day and </a:t>
            </a:r>
            <a:r>
              <a:rPr lang="en" sz="38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Night Usage</a:t>
            </a:r>
            <a:endParaRPr sz="4000">
              <a:solidFill>
                <a:schemeClr val="lt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5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3" name="Google Shape;313;p45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4" name="Google Shape;314;p45"/>
          <p:cNvSpPr txBox="1"/>
          <p:nvPr/>
        </p:nvSpPr>
        <p:spPr>
          <a:xfrm>
            <a:off x="1269750" y="354524"/>
            <a:ext cx="660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Day and </a:t>
            </a:r>
            <a:r>
              <a:rPr lang="en" sz="38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Night Usage</a:t>
            </a:r>
            <a:endParaRPr sz="4000">
              <a:solidFill>
                <a:schemeClr val="lt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315" name="Google Shape;315;p45" title="IMG_5791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90526" y="1047224"/>
            <a:ext cx="2193287" cy="3899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5" title="ScreenRecording_04-25-2025 19-53-49_1.mo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18988" y="1047224"/>
            <a:ext cx="1803369" cy="3899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6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3" name="Google Shape;323;p46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4" name="Google Shape;324;p46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5" name="Google Shape;325;p46"/>
          <p:cNvSpPr txBox="1"/>
          <p:nvPr/>
        </p:nvSpPr>
        <p:spPr>
          <a:xfrm>
            <a:off x="1242150" y="3059463"/>
            <a:ext cx="665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Emergency Feature Preview</a:t>
            </a:r>
            <a:endParaRPr sz="4000"/>
          </a:p>
        </p:txBody>
      </p:sp>
      <p:sp>
        <p:nvSpPr>
          <p:cNvPr id="326" name="Google Shape;326;p46"/>
          <p:cNvSpPr txBox="1"/>
          <p:nvPr/>
        </p:nvSpPr>
        <p:spPr>
          <a:xfrm>
            <a:off x="1884750" y="3985150"/>
            <a:ext cx="5374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Emergency Location Sharing Feature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7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2" name="Google Shape;332;p47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3" name="Google Shape;333;p47"/>
          <p:cNvSpPr txBox="1"/>
          <p:nvPr/>
        </p:nvSpPr>
        <p:spPr>
          <a:xfrm>
            <a:off x="421800" y="1464475"/>
            <a:ext cx="8300400" cy="3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unito"/>
              <a:buChar char="●"/>
            </a:pPr>
            <a:r>
              <a:rPr b="1" lang="en" sz="2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Purpose:</a:t>
            </a:r>
            <a:r>
              <a:rPr lang="en" sz="2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Introduce safety-oriented upcoming feature that enhance independence</a:t>
            </a:r>
            <a:endParaRPr sz="2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unito"/>
              <a:buChar char="○"/>
            </a:pPr>
            <a:r>
              <a:rPr lang="en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Share location with emergency contacts via one voice command</a:t>
            </a:r>
            <a:endParaRPr sz="2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○"/>
            </a:pPr>
            <a:r>
              <a:rPr lang="en" sz="2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Auto-text to emergency contact with live location</a:t>
            </a:r>
            <a:endParaRPr sz="2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○"/>
            </a:pPr>
            <a:r>
              <a:rPr lang="en" sz="2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Designed with safety and autonomy in mind</a:t>
            </a:r>
            <a:endParaRPr sz="2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4" name="Google Shape;334;p47"/>
          <p:cNvSpPr txBox="1"/>
          <p:nvPr/>
        </p:nvSpPr>
        <p:spPr>
          <a:xfrm>
            <a:off x="1269750" y="354524"/>
            <a:ext cx="660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Emergency Feature Preview</a:t>
            </a:r>
            <a:endParaRPr sz="3800">
              <a:solidFill>
                <a:schemeClr val="lt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8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1" name="Google Shape;341;p48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2" name="Google Shape;342;p48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3" name="Google Shape;343;p48"/>
          <p:cNvSpPr txBox="1"/>
          <p:nvPr/>
        </p:nvSpPr>
        <p:spPr>
          <a:xfrm>
            <a:off x="1242150" y="2959400"/>
            <a:ext cx="6659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What’s Next for C-ALL?</a:t>
            </a:r>
            <a:endParaRPr sz="4500"/>
          </a:p>
        </p:txBody>
      </p:sp>
      <p:sp>
        <p:nvSpPr>
          <p:cNvPr id="344" name="Google Shape;344;p48"/>
          <p:cNvSpPr txBox="1"/>
          <p:nvPr/>
        </p:nvSpPr>
        <p:spPr>
          <a:xfrm>
            <a:off x="1884750" y="3985150"/>
            <a:ext cx="5374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Future Iterations and Improvements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9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0" name="Google Shape;350;p49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1" name="Google Shape;351;p49"/>
          <p:cNvSpPr txBox="1"/>
          <p:nvPr/>
        </p:nvSpPr>
        <p:spPr>
          <a:xfrm>
            <a:off x="421800" y="1337775"/>
            <a:ext cx="8300400" cy="3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Publish C-ALL app on the App Store for wider accessibility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Implement emergency location sharing feature to enhance user safety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●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Continue gathering user feedback to refine features and improve usability for software updates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●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Partner with accessibility and mobility organizations for outreach and collaboration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Explore multilingual support to reach more users globally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As an early-stage product, durability and weather resistance can be improved in future iterations.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2" name="Google Shape;352;p49"/>
          <p:cNvSpPr txBox="1"/>
          <p:nvPr/>
        </p:nvSpPr>
        <p:spPr>
          <a:xfrm>
            <a:off x="1269750" y="354524"/>
            <a:ext cx="66045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What’s Next for C-ALL?</a:t>
            </a:r>
            <a:endParaRPr sz="4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0"/>
          <p:cNvSpPr/>
          <p:nvPr/>
        </p:nvSpPr>
        <p:spPr>
          <a:xfrm rot="-9674865">
            <a:off x="-1620315" y="3250632"/>
            <a:ext cx="6246376" cy="4114800"/>
          </a:xfrm>
          <a:custGeom>
            <a:rect b="b" l="l" r="r" t="t"/>
            <a:pathLst>
              <a:path extrusionOk="0" h="8229600" w="12492751">
                <a:moveTo>
                  <a:pt x="0" y="0"/>
                </a:moveTo>
                <a:lnTo>
                  <a:pt x="12492752" y="0"/>
                </a:lnTo>
                <a:lnTo>
                  <a:pt x="124927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8" name="Google Shape;358;p50"/>
          <p:cNvSpPr/>
          <p:nvPr/>
        </p:nvSpPr>
        <p:spPr>
          <a:xfrm rot="2804813">
            <a:off x="5762848" y="-1475827"/>
            <a:ext cx="6246376" cy="4114800"/>
          </a:xfrm>
          <a:custGeom>
            <a:rect b="b" l="l" r="r" t="t"/>
            <a:pathLst>
              <a:path extrusionOk="0" h="8229600" w="12492751">
                <a:moveTo>
                  <a:pt x="0" y="0"/>
                </a:moveTo>
                <a:lnTo>
                  <a:pt x="12492751" y="0"/>
                </a:lnTo>
                <a:lnTo>
                  <a:pt x="124927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9" name="Google Shape;359;p50"/>
          <p:cNvSpPr/>
          <p:nvPr/>
        </p:nvSpPr>
        <p:spPr>
          <a:xfrm rot="-2573714">
            <a:off x="6591349" y="2755055"/>
            <a:ext cx="2155126" cy="4114800"/>
          </a:xfrm>
          <a:custGeom>
            <a:rect b="b" l="l" r="r" t="t"/>
            <a:pathLst>
              <a:path extrusionOk="0" h="8229600" w="4310253">
                <a:moveTo>
                  <a:pt x="0" y="0"/>
                </a:moveTo>
                <a:lnTo>
                  <a:pt x="4310253" y="0"/>
                </a:lnTo>
                <a:lnTo>
                  <a:pt x="431025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0" name="Google Shape;360;p50"/>
          <p:cNvSpPr/>
          <p:nvPr/>
        </p:nvSpPr>
        <p:spPr>
          <a:xfrm>
            <a:off x="740850" y="317267"/>
            <a:ext cx="1811290" cy="1848255"/>
          </a:xfrm>
          <a:custGeom>
            <a:rect b="b" l="l" r="r" t="t"/>
            <a:pathLst>
              <a:path extrusionOk="0" h="3696510" w="3622579">
                <a:moveTo>
                  <a:pt x="0" y="0"/>
                </a:moveTo>
                <a:lnTo>
                  <a:pt x="3622579" y="0"/>
                </a:lnTo>
                <a:lnTo>
                  <a:pt x="3622579" y="3696509"/>
                </a:lnTo>
                <a:lnTo>
                  <a:pt x="0" y="36965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1" name="Google Shape;361;p50"/>
          <p:cNvSpPr/>
          <p:nvPr/>
        </p:nvSpPr>
        <p:spPr>
          <a:xfrm>
            <a:off x="514350" y="3732451"/>
            <a:ext cx="1682814" cy="822475"/>
          </a:xfrm>
          <a:custGeom>
            <a:rect b="b" l="l" r="r" t="t"/>
            <a:pathLst>
              <a:path extrusionOk="0" h="1644951" w="3365628">
                <a:moveTo>
                  <a:pt x="0" y="0"/>
                </a:moveTo>
                <a:lnTo>
                  <a:pt x="3365628" y="0"/>
                </a:lnTo>
                <a:lnTo>
                  <a:pt x="3365628" y="1644951"/>
                </a:lnTo>
                <a:lnTo>
                  <a:pt x="0" y="1644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2" name="Google Shape;362;p50"/>
          <p:cNvSpPr/>
          <p:nvPr/>
        </p:nvSpPr>
        <p:spPr>
          <a:xfrm rot="-8467240">
            <a:off x="6304118" y="439490"/>
            <a:ext cx="611174" cy="1183612"/>
          </a:xfrm>
          <a:custGeom>
            <a:rect b="b" l="l" r="r" t="t"/>
            <a:pathLst>
              <a:path extrusionOk="0" h="2367223" w="1222348">
                <a:moveTo>
                  <a:pt x="0" y="0"/>
                </a:moveTo>
                <a:lnTo>
                  <a:pt x="1222348" y="0"/>
                </a:lnTo>
                <a:lnTo>
                  <a:pt x="1222348" y="2367223"/>
                </a:lnTo>
                <a:lnTo>
                  <a:pt x="0" y="23672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3" name="Google Shape;363;p50"/>
          <p:cNvSpPr/>
          <p:nvPr/>
        </p:nvSpPr>
        <p:spPr>
          <a:xfrm>
            <a:off x="2964077" y="4298105"/>
            <a:ext cx="1028700" cy="1028700"/>
          </a:xfrm>
          <a:custGeom>
            <a:rect b="b" l="l" r="r" t="t"/>
            <a:pathLst>
              <a:path extrusionOk="0"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64" name="Google Shape;364;p50"/>
          <p:cNvGrpSpPr/>
          <p:nvPr/>
        </p:nvGrpSpPr>
        <p:grpSpPr>
          <a:xfrm>
            <a:off x="3021309" y="2040157"/>
            <a:ext cx="3101400" cy="1063191"/>
            <a:chOff x="0" y="-133350"/>
            <a:chExt cx="8270400" cy="2835176"/>
          </a:xfrm>
        </p:grpSpPr>
        <p:sp>
          <p:nvSpPr>
            <p:cNvPr id="365" name="Google Shape;365;p50"/>
            <p:cNvSpPr txBox="1"/>
            <p:nvPr/>
          </p:nvSpPr>
          <p:spPr>
            <a:xfrm>
              <a:off x="0" y="-133350"/>
              <a:ext cx="8270400" cy="147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36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Thank you!</a:t>
              </a:r>
              <a:endParaRPr sz="800"/>
            </a:p>
          </p:txBody>
        </p:sp>
        <p:sp>
          <p:nvSpPr>
            <p:cNvPr id="366" name="Google Shape;366;p50"/>
            <p:cNvSpPr txBox="1"/>
            <p:nvPr/>
          </p:nvSpPr>
          <p:spPr>
            <a:xfrm>
              <a:off x="0" y="2168126"/>
              <a:ext cx="82704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1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Any Questions?</a:t>
              </a:r>
              <a:endParaRPr sz="110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p27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p27"/>
          <p:cNvSpPr txBox="1"/>
          <p:nvPr/>
        </p:nvSpPr>
        <p:spPr>
          <a:xfrm>
            <a:off x="421800" y="1257050"/>
            <a:ext cx="8300400" cy="36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Objective: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Develop an affordable, real-time navigation system for visually impaired individuals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Utilizing LiDAR technology integrated into newer iPhone Pro 12+ models for real-time navigation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Technology Stack: 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LiDAR, Swift, Geographical ARKit, Bluetooth, 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Raspberry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Pi, Mobile Application (iOS), SolidWorks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unito"/>
              <a:buChar char="●"/>
            </a:pP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Who is this app for?</a:t>
            </a:r>
            <a:endParaRPr b="1"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Visually impaired individuals looking for a more independent mobility aid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unito"/>
              <a:buChar char="●"/>
            </a:pP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Why does it matter?</a:t>
            </a:r>
            <a:endParaRPr b="1"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unito"/>
              <a:buChar char="○"/>
            </a:pP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Impact: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Enhancing mobility, independence, and accessibility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unito"/>
              <a:buChar char="■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Supports users in daily tasks without depending on others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1269750" y="354524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Overview</a:t>
            </a:r>
            <a:endParaRPr sz="4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3" name="Google Shape;163;p28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28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28"/>
          <p:cNvSpPr txBox="1"/>
          <p:nvPr/>
        </p:nvSpPr>
        <p:spPr>
          <a:xfrm>
            <a:off x="1242150" y="2882463"/>
            <a:ext cx="6659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Team Logo</a:t>
            </a:r>
            <a:endParaRPr sz="5100"/>
          </a:p>
        </p:txBody>
      </p:sp>
      <p:sp>
        <p:nvSpPr>
          <p:cNvPr id="166" name="Google Shape;166;p28"/>
          <p:cNvSpPr txBox="1"/>
          <p:nvPr/>
        </p:nvSpPr>
        <p:spPr>
          <a:xfrm>
            <a:off x="2040000" y="3935513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Developed Team Logos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/>
          <p:nvPr/>
        </p:nvSpPr>
        <p:spPr>
          <a:xfrm>
            <a:off x="-4557985" y="-321044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29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3" name="Google Shape;173;p29"/>
          <p:cNvSpPr txBox="1"/>
          <p:nvPr/>
        </p:nvSpPr>
        <p:spPr>
          <a:xfrm>
            <a:off x="1269750" y="427124"/>
            <a:ext cx="660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Team Logo</a:t>
            </a:r>
            <a:endParaRPr sz="4000"/>
          </a:p>
        </p:txBody>
      </p:sp>
      <p:pic>
        <p:nvPicPr>
          <p:cNvPr id="174" name="Google Shape;174;p29" title="call_horizontal.png"/>
          <p:cNvPicPr preferRelativeResize="0"/>
          <p:nvPr/>
        </p:nvPicPr>
        <p:blipFill rotWithShape="1">
          <a:blip r:embed="rId4">
            <a:alphaModFix/>
          </a:blip>
          <a:srcRect b="21333" l="0" r="0" t="25024"/>
          <a:stretch/>
        </p:blipFill>
        <p:spPr>
          <a:xfrm>
            <a:off x="5083525" y="2066712"/>
            <a:ext cx="3934350" cy="211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9" title="call_small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6425" y="2392000"/>
            <a:ext cx="1459875" cy="145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9" title="call_vertical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9425" y="1572050"/>
            <a:ext cx="3099775" cy="309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0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3" name="Google Shape;183;p30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p30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p30"/>
          <p:cNvSpPr txBox="1"/>
          <p:nvPr/>
        </p:nvSpPr>
        <p:spPr>
          <a:xfrm>
            <a:off x="1242150" y="2882463"/>
            <a:ext cx="6659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Poster</a:t>
            </a:r>
            <a:endParaRPr sz="5100"/>
          </a:p>
        </p:txBody>
      </p:sp>
      <p:sp>
        <p:nvSpPr>
          <p:cNvPr id="186" name="Google Shape;186;p30"/>
          <p:cNvSpPr txBox="1"/>
          <p:nvPr/>
        </p:nvSpPr>
        <p:spPr>
          <a:xfrm>
            <a:off x="2040000" y="3935513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Final Innovation EXPO Poster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1" title="Screenshot 2025-04-29 at 12.08.55 AM.png"/>
          <p:cNvPicPr preferRelativeResize="0"/>
          <p:nvPr/>
        </p:nvPicPr>
        <p:blipFill rotWithShape="1">
          <a:blip r:embed="rId3">
            <a:alphaModFix/>
          </a:blip>
          <a:srcRect b="12034" l="30521" r="13238" t="21880"/>
          <a:stretch/>
        </p:blipFill>
        <p:spPr>
          <a:xfrm>
            <a:off x="1070050" y="0"/>
            <a:ext cx="70039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2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8" name="Google Shape;198;p32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9" name="Google Shape;199;p32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0" name="Google Shape;200;p32"/>
          <p:cNvSpPr txBox="1"/>
          <p:nvPr/>
        </p:nvSpPr>
        <p:spPr>
          <a:xfrm>
            <a:off x="1242150" y="2882463"/>
            <a:ext cx="6659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Key Features</a:t>
            </a:r>
            <a:endParaRPr sz="5500"/>
          </a:p>
        </p:txBody>
      </p:sp>
      <p:sp>
        <p:nvSpPr>
          <p:cNvPr id="201" name="Google Shape;201;p32"/>
          <p:cNvSpPr txBox="1"/>
          <p:nvPr/>
        </p:nvSpPr>
        <p:spPr>
          <a:xfrm>
            <a:off x="2040000" y="3935513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Project Implementation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7" name="Google Shape;207;p33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8" name="Google Shape;208;p33"/>
          <p:cNvSpPr txBox="1"/>
          <p:nvPr/>
        </p:nvSpPr>
        <p:spPr>
          <a:xfrm>
            <a:off x="421800" y="1398925"/>
            <a:ext cx="8300400" cy="3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b="1"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Key Features</a:t>
            </a:r>
            <a:endParaRPr b="1"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Real-time obstacle detection and path guidance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Integration between hardware and software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Mapping and navigation on sidewalks rather than roads for improved pedestrian safety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Works in both day and night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Bluetooth pairing with wearable hardware gloves on each hand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○"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Accessible UI and voice control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9" name="Google Shape;209;p33"/>
          <p:cNvSpPr txBox="1"/>
          <p:nvPr/>
        </p:nvSpPr>
        <p:spPr>
          <a:xfrm>
            <a:off x="1269750" y="354524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Key Features</a:t>
            </a:r>
            <a:endParaRPr sz="4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